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819D-2DD1-AA42-A9FC-4B8745E40960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7B219-F897-4C4D-9195-A93142E6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7B219-F897-4C4D-9195-A93142E6F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809929-0719-4517-94D6-FDF7F99E70F6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4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September 9, 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s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AC51A-4CC1-4C46-9073-4336E8404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4" b="11756"/>
          <a:stretch/>
        </p:blipFill>
        <p:spPr>
          <a:xfrm>
            <a:off x="0" y="125838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F6E77-D057-5E45-9203-A08A7D0E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51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www.tens.org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F51F3-6590-BA48-9D95-F08E6B49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951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alpha val="60000"/>
                  </a:schemeClr>
                </a:solidFill>
              </a:rPr>
              <a:t>Username: 1Peter</a:t>
            </a:r>
          </a:p>
          <a:p>
            <a:endParaRPr lang="en-US" dirty="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alpha val="60000"/>
                  </a:schemeClr>
                </a:solidFill>
              </a:rPr>
              <a:t>PW: FOUR:10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1E145F-3E4F-3349-8B3C-2915A3A5F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-744390"/>
            <a:ext cx="5815013" cy="311061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D6A088-849F-0940-8FEF-AF47166B2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43450"/>
            <a:ext cx="52006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1A33-03A0-344E-B49F-519CE1AC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Getting Creative while building community</a:t>
            </a:r>
          </a:p>
          <a:p>
            <a:r>
              <a:rPr lang="en-US" dirty="0"/>
              <a:t>Bible Studies</a:t>
            </a:r>
          </a:p>
          <a:p>
            <a:r>
              <a:rPr lang="en-US" dirty="0"/>
              <a:t>Lectio Groups</a:t>
            </a:r>
          </a:p>
          <a:p>
            <a:r>
              <a:rPr lang="en-US" dirty="0"/>
              <a:t>Spiritual Autobiographies/Money Autobiographies</a:t>
            </a:r>
          </a:p>
          <a:p>
            <a:r>
              <a:rPr lang="en-US" dirty="0"/>
              <a:t>Exploring the Baptismal Covenant and our relationship with money</a:t>
            </a:r>
          </a:p>
          <a:p>
            <a:r>
              <a:rPr lang="en-US" dirty="0"/>
              <a:t>Story-telling—how our money makes a difference in our lives and in our faith</a:t>
            </a:r>
          </a:p>
          <a:p>
            <a:pPr lvl="2"/>
            <a:r>
              <a:rPr lang="en-US" dirty="0"/>
              <a:t>Stories from people who have pledged and found it life-giving</a:t>
            </a:r>
          </a:p>
          <a:p>
            <a:pPr lvl="2"/>
            <a:r>
              <a:rPr lang="en-US" dirty="0"/>
              <a:t>Stories from a staff member passionate about their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4D12B4-B977-5C40-B716-4BD378430B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52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D1FAC-7D7A-7E40-B98C-D1FEED94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But we’re not tech savvy…..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Revisit the best of “old school” church-–the phone tree as a way to check in with and have meaningful conversations with parishioners who are not tech savvy. </a:t>
            </a:r>
          </a:p>
          <a:p>
            <a:r>
              <a:rPr lang="en-US" dirty="0"/>
              <a:t>What ministries could practice stewardship of their God-given gifts to help build community (Stephen Ministers, Invitation Ministry Teams, </a:t>
            </a:r>
            <a:r>
              <a:rPr lang="en-US" dirty="0" err="1"/>
              <a:t>etc</a:t>
            </a:r>
            <a:r>
              <a:rPr lang="en-US" dirty="0"/>
              <a:t>)? </a:t>
            </a:r>
          </a:p>
          <a:p>
            <a:r>
              <a:rPr lang="en-US" dirty="0"/>
              <a:t>Letter writing initiatives (youth and older adults, DOK,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As your protocols SAFELY allow, small gatherings on church property for story telling or money autobiographies.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3ABFB-382C-BF46-9219-B9D40E4B15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52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EA05-36CB-7649-B8CC-B2DB40BDEA5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As we have moved through Matthew’s Gospel this year, we have heard how Jesus teaches us to be in relationship with each other and with God</a:t>
            </a:r>
          </a:p>
          <a:p>
            <a:pPr fontAlgn="base"/>
            <a:r>
              <a:rPr lang="en-US" sz="2800" dirty="0"/>
              <a:t>Our relationship with God begins with the Creation, and our ongoing role in the re-creation of the world given to us by God</a:t>
            </a:r>
          </a:p>
          <a:p>
            <a:pPr fontAlgn="base"/>
            <a:r>
              <a:rPr lang="en-US" sz="2800" dirty="0"/>
              <a:t>Such abundance inspires our generosity – we may give much because we have been given much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65E9A-F1C8-1E4C-A34D-867FA7EF32E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85937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2D0B4-97D5-AA4B-8D7F-C4E3E8DADC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14" y="0"/>
            <a:ext cx="7605713" cy="193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4240B-E640-0A46-AE41-E82489611F4F}"/>
              </a:ext>
            </a:extLst>
          </p:cNvPr>
          <p:cNvSpPr txBox="1"/>
          <p:nvPr/>
        </p:nvSpPr>
        <p:spPr>
          <a:xfrm>
            <a:off x="1321591" y="2082583"/>
            <a:ext cx="1016555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Elements of the Campaign</a:t>
            </a:r>
          </a:p>
          <a:p>
            <a:pPr algn="ctr"/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Stewardship campaign guide for both virtual and in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Letters from clergy and Senior Warden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Pledge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Lectionary based reflections, beginning on October 4 through Christ the King Sunday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resources available in Spanish and 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Resources are designed to be adapted to your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4A9F-101E-3044-8BE8-367BC6A0A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4744801"/>
          </a:xfrm>
        </p:spPr>
        <p:txBody>
          <a:bodyPr>
            <a:normAutofit/>
          </a:bodyPr>
          <a:lstStyle/>
          <a:p>
            <a:r>
              <a:rPr lang="en-US" b="1" u="sng" dirty="0"/>
              <a:t>During the Campaign</a:t>
            </a:r>
            <a:endParaRPr lang="en-US" dirty="0"/>
          </a:p>
          <a:p>
            <a:pPr fontAlgn="base"/>
            <a:r>
              <a:rPr lang="en-US" b="1" dirty="0"/>
              <a:t>Kick-off Sunday</a:t>
            </a:r>
          </a:p>
          <a:p>
            <a:pPr lvl="1" fontAlgn="base"/>
            <a:r>
              <a:rPr lang="en-US" dirty="0"/>
              <a:t>Some communities will begin on October 4. If yours is one that highlights Francis on his feast day, it may be more appropriate to do your kick-off the following week, October 11</a:t>
            </a:r>
          </a:p>
          <a:p>
            <a:pPr lvl="1" fontAlgn="base"/>
            <a:r>
              <a:rPr lang="en-US" dirty="0"/>
              <a:t>After the principal service, </a:t>
            </a:r>
            <a:r>
              <a:rPr lang="en-US" b="1" dirty="0"/>
              <a:t>hold a special virtual meeting to kick-off </a:t>
            </a:r>
            <a:r>
              <a:rPr lang="en-US" dirty="0"/>
              <a:t>– introduce leadership, have a testimonial, review the campaign materials and case for giving</a:t>
            </a:r>
          </a:p>
          <a:p>
            <a:pPr fontAlgn="base"/>
            <a:r>
              <a:rPr lang="en-US" dirty="0"/>
              <a:t>Oct 4-17 </a:t>
            </a:r>
            <a:r>
              <a:rPr lang="en-US" b="1" dirty="0"/>
              <a:t>Send the next letter </a:t>
            </a:r>
            <a:r>
              <a:rPr lang="en-US" dirty="0"/>
              <a:t>from either your wardens or your campaign chair </a:t>
            </a:r>
            <a:r>
              <a:rPr lang="en-US" i="1" dirty="0"/>
              <a:t>along with your stewardship materials</a:t>
            </a:r>
            <a:r>
              <a:rPr lang="en-US" dirty="0"/>
              <a:t> in post and in email</a:t>
            </a:r>
          </a:p>
          <a:p>
            <a:pPr fontAlgn="base"/>
            <a:r>
              <a:rPr lang="en-US" b="1" dirty="0"/>
              <a:t>Weekly pledge-season inserts</a:t>
            </a:r>
            <a:r>
              <a:rPr lang="en-US" dirty="0"/>
              <a:t> These will help you relate the readings each week to stewardship themes</a:t>
            </a:r>
            <a:endParaRPr lang="en-US" b="1" dirty="0"/>
          </a:p>
          <a:p>
            <a:pPr fontAlgn="base"/>
            <a:r>
              <a:rPr lang="en-US" b="1" dirty="0"/>
              <a:t>Convene small groups </a:t>
            </a:r>
            <a:r>
              <a:rPr lang="en-US" dirty="0"/>
              <a:t>however frequently your community can </a:t>
            </a:r>
          </a:p>
          <a:p>
            <a:pPr fontAlgn="base"/>
            <a:r>
              <a:rPr lang="en-US" b="1" dirty="0"/>
              <a:t>Send the letter from the Rector</a:t>
            </a:r>
            <a:r>
              <a:rPr lang="en-US" dirty="0"/>
              <a:t> near the end of the campaign. 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A1B45F-66C6-AE4B-9F05-39762BA2A5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14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6D8A-939D-1E48-A0DD-145231AF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Dedication/Ingathering Sunday</a:t>
            </a:r>
            <a:endParaRPr lang="en-US" dirty="0"/>
          </a:p>
          <a:p>
            <a:pPr fontAlgn="base"/>
            <a:r>
              <a:rPr lang="en-US" dirty="0"/>
              <a:t>Use the first Sunday in Advent to announce your pledge totals. </a:t>
            </a:r>
            <a:r>
              <a:rPr lang="en-US" b="1" dirty="0"/>
              <a:t>Celebrate!</a:t>
            </a:r>
            <a:endParaRPr lang="en-US" dirty="0"/>
          </a:p>
          <a:p>
            <a:pPr fontAlgn="base"/>
            <a:r>
              <a:rPr lang="en-US" b="1" dirty="0"/>
              <a:t>Pay special attention </a:t>
            </a:r>
            <a:r>
              <a:rPr lang="en-US" dirty="0"/>
              <a:t>during the Offertory to hold up pledge cards, bless them, offer them to God for the work of the Church</a:t>
            </a:r>
            <a:endParaRPr lang="en-US" b="1" dirty="0"/>
          </a:p>
          <a:p>
            <a:pPr fontAlgn="base"/>
            <a:r>
              <a:rPr lang="en-US" dirty="0"/>
              <a:t>Have a virtual coffee hour to celebrate the good work you have accomplished</a:t>
            </a:r>
          </a:p>
          <a:p>
            <a:pPr lvl="1" fontAlgn="base"/>
            <a:r>
              <a:rPr lang="en-US" b="1" dirty="0"/>
              <a:t>Thank campaign leadership</a:t>
            </a:r>
          </a:p>
          <a:p>
            <a:pPr lvl="1" fontAlgn="base"/>
            <a:r>
              <a:rPr lang="en-US" dirty="0"/>
              <a:t>Thank volunteers who have made testimonials or done other work for the campaign</a:t>
            </a:r>
          </a:p>
          <a:p>
            <a:pPr lvl="1" fontAlgn="base"/>
            <a:r>
              <a:rPr lang="en-US" b="1" dirty="0"/>
              <a:t>Remember the mission </a:t>
            </a:r>
            <a:r>
              <a:rPr lang="en-US" dirty="0"/>
              <a:t>– talk about the great things that your congregation’s gifts will do for the community this year</a:t>
            </a:r>
            <a:endParaRPr lang="en-US" b="1" dirty="0"/>
          </a:p>
          <a:p>
            <a:pPr fontAlgn="base"/>
            <a:r>
              <a:rPr lang="en-US" dirty="0"/>
              <a:t>Implement a </a:t>
            </a:r>
            <a:r>
              <a:rPr lang="en-US" b="1" dirty="0"/>
              <a:t>follow-up plan </a:t>
            </a:r>
            <a:r>
              <a:rPr lang="en-US" dirty="0"/>
              <a:t>to reach households who have not yet turned in their pledges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6BEFC9-A442-9B4F-A380-E21016B647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14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3659-A12E-F441-8141-1ACDDBE0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dirty="0"/>
              <a:t>Using the Weekly Inserts</a:t>
            </a:r>
          </a:p>
          <a:p>
            <a:pPr fontAlgn="base"/>
            <a:r>
              <a:rPr lang="en-US" dirty="0"/>
              <a:t>Related to assigned readings for the week. Frame the readings for </a:t>
            </a:r>
            <a:r>
              <a:rPr lang="en-US" b="1" dirty="0"/>
              <a:t>stewardship themes</a:t>
            </a:r>
            <a:endParaRPr lang="en-US" dirty="0"/>
          </a:p>
          <a:p>
            <a:pPr fontAlgn="base"/>
            <a:r>
              <a:rPr lang="en-US" dirty="0"/>
              <a:t>Theological and practical statements of </a:t>
            </a:r>
            <a:r>
              <a:rPr lang="en-US" b="1" dirty="0"/>
              <a:t>faith and generosity</a:t>
            </a:r>
            <a:endParaRPr lang="en-US" dirty="0"/>
          </a:p>
          <a:p>
            <a:pPr fontAlgn="base"/>
            <a:r>
              <a:rPr lang="en-US" dirty="0"/>
              <a:t>They can be used in a post-service</a:t>
            </a:r>
            <a:r>
              <a:rPr lang="en-US" b="1" dirty="0"/>
              <a:t> virtual coffee hour</a:t>
            </a:r>
            <a:r>
              <a:rPr lang="en-US" dirty="0"/>
              <a:t> as a forum for discussion, or in a </a:t>
            </a:r>
            <a:r>
              <a:rPr lang="en-US" b="1" dirty="0"/>
              <a:t>weekly small-group meeting</a:t>
            </a:r>
            <a:endParaRPr lang="en-US" dirty="0"/>
          </a:p>
          <a:p>
            <a:pPr fontAlgn="base"/>
            <a:r>
              <a:rPr lang="en-US" dirty="0"/>
              <a:t>Each reflection suggests a couple of questions designed to </a:t>
            </a:r>
            <a:r>
              <a:rPr lang="en-US" b="1" dirty="0"/>
              <a:t>engage us on stewardship</a:t>
            </a:r>
            <a:r>
              <a:rPr lang="en-US" dirty="0"/>
              <a:t> topics</a:t>
            </a:r>
          </a:p>
          <a:p>
            <a:r>
              <a:rPr lang="en-US" dirty="0"/>
              <a:t>The reflections can also serve as </a:t>
            </a:r>
            <a:r>
              <a:rPr lang="en-US" b="1" dirty="0"/>
              <a:t>inspiration for a sermon</a:t>
            </a:r>
            <a:r>
              <a:rPr lang="en-US" dirty="0"/>
              <a:t> on stewardship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C1C16B-EB14-4E43-9219-BE9C525F06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52" y="0"/>
            <a:ext cx="7605713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AEC3-29D8-1348-9FD9-60C921C8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28638"/>
            <a:ext cx="10058400" cy="5643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Using small groups to build community</a:t>
            </a:r>
          </a:p>
          <a:p>
            <a:r>
              <a:rPr lang="en-US" dirty="0"/>
              <a:t>A powerful connection and deepening relationship is possible when members ask each other for their gifts or enter into dialogue about the mission and priorities of the church. </a:t>
            </a:r>
            <a:r>
              <a:rPr lang="en-US" b="1" dirty="0"/>
              <a:t>Your stewardship campaign this year should create small groups focused on formation and mission. Small groups are the best way to develop meaningful formation about money and mission.</a:t>
            </a:r>
            <a:endParaRPr lang="en-US" dirty="0"/>
          </a:p>
          <a:p>
            <a:br>
              <a:rPr lang="en-US" dirty="0"/>
            </a:br>
            <a:r>
              <a:rPr lang="en-US" dirty="0"/>
              <a:t>In times of physical distancing, small group meetings, led by members of the </a:t>
            </a:r>
            <a:r>
              <a:rPr lang="en-US" b="1" dirty="0"/>
              <a:t>vestry, stewardship committee, or other lay leaders </a:t>
            </a:r>
            <a:r>
              <a:rPr lang="en-US" dirty="0"/>
              <a:t>facilitate the education of mission and the teaching of good stewardship fundamentals.</a:t>
            </a:r>
          </a:p>
          <a:p>
            <a:pPr fontAlgn="base"/>
            <a:r>
              <a:rPr lang="en-US" dirty="0"/>
              <a:t>Facilitated Small groups</a:t>
            </a:r>
          </a:p>
          <a:p>
            <a:pPr fontAlgn="base"/>
            <a:r>
              <a:rPr lang="en-US" dirty="0"/>
              <a:t>House churches</a:t>
            </a:r>
          </a:p>
          <a:p>
            <a:pPr fontAlgn="base"/>
            <a:r>
              <a:rPr lang="en-US" dirty="0"/>
              <a:t>Bible studies or topical studies</a:t>
            </a:r>
          </a:p>
          <a:p>
            <a:pPr fontAlgn="base"/>
            <a:r>
              <a:rPr lang="en-US" dirty="0"/>
              <a:t>Money autobiographies</a:t>
            </a:r>
          </a:p>
          <a:p>
            <a:pPr fontAlgn="base"/>
            <a:r>
              <a:rPr lang="en-US" dirty="0"/>
              <a:t>TENS has resources on how to set up and facilitate small groups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9A08-C174-3841-9914-2580EDB8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Kicking Off in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A6D1-6094-214B-8C5F-F250768F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Kick off Sunday is a great celebration!</a:t>
            </a:r>
          </a:p>
          <a:p>
            <a:pPr marL="0" indent="0">
              <a:buNone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Host a </a:t>
            </a:r>
            <a:r>
              <a:rPr lang="en-US" b="1" dirty="0"/>
              <a:t>Virtual Coffee Hour </a:t>
            </a:r>
            <a:r>
              <a:rPr lang="en-US" dirty="0"/>
              <a:t>following your Sunday Service(s)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Share testimonials </a:t>
            </a:r>
            <a:r>
              <a:rPr lang="en-US" dirty="0"/>
              <a:t>– pre-recorded or pre-arranged via Zoom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Walk through this year’s materials and the </a:t>
            </a:r>
            <a:r>
              <a:rPr lang="en-US" b="1" dirty="0"/>
              <a:t>case for giving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Include budget or narrative budget (or both!)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b="1" dirty="0"/>
              <a:t>Include mission-related stories </a:t>
            </a:r>
            <a:r>
              <a:rPr lang="en-US" dirty="0"/>
              <a:t>and pictures (or videos!)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sure everyone has access to the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b="1" dirty="0"/>
              <a:t>Zoom Breakout Rooms to form your first small-group meetings</a:t>
            </a:r>
            <a:r>
              <a:rPr lang="en-US" dirty="0"/>
              <a:t> right then and there.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Bless the work with which you are about to engage and go forth!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11CC-8A44-9343-A15F-CFACC604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Kicking Off in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7521-5C20-E74C-8F2C-511D1343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Whether it happens following a virtual coffee hour, or as the first stand-alone small group meeting, here is a format to use. 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great opportunity to </a:t>
            </a:r>
            <a:r>
              <a:rPr lang="en-US" b="1" dirty="0"/>
              <a:t>get to know each other</a:t>
            </a:r>
            <a:r>
              <a:rPr lang="en-US" dirty="0"/>
              <a:t>, if people don’t. Ask some easy questions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long have you been a member?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was it that made this place feel like home?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your favorite thing (person, ministry, event) about our congregation?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Convener can </a:t>
            </a:r>
            <a:r>
              <a:rPr lang="en-US" b="1" dirty="0"/>
              <a:t>use this time to introduce the schedule </a:t>
            </a:r>
            <a:r>
              <a:rPr lang="en-US" dirty="0"/>
              <a:t>of the next meetings, and talk about the values of small group norms Make sure everyone has seen or has </a:t>
            </a:r>
            <a:r>
              <a:rPr lang="en-US" b="1" dirty="0"/>
              <a:t>access to the campaign materials </a:t>
            </a:r>
            <a:r>
              <a:rPr lang="en-US" dirty="0"/>
              <a:t>including budgets, case, pledge cards, and other collateral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Ask and answer questions</a:t>
            </a:r>
            <a:r>
              <a:rPr lang="en-US" dirty="0"/>
              <a:t> about the mission, budget, and process of the pledge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{A034C5C3-123F-E944-A0C7-42EC12945BF7}tf10001070</Template>
  <TotalTime>332</TotalTime>
  <Words>968</Words>
  <Application>Microsoft Macintosh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TENS www.tens.org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Kicking Off in Community</vt:lpstr>
      <vt:lpstr>Kicking Off in Community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 www.tens.org </dc:title>
  <dc:creator>Sarah Fisher</dc:creator>
  <cp:lastModifiedBy>Sarah Fisher</cp:lastModifiedBy>
  <cp:revision>11</cp:revision>
  <dcterms:created xsi:type="dcterms:W3CDTF">2020-09-09T15:46:52Z</dcterms:created>
  <dcterms:modified xsi:type="dcterms:W3CDTF">2020-09-10T00:46:03Z</dcterms:modified>
</cp:coreProperties>
</file>